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  <p:sldMasterId id="2147483750" r:id="rId5"/>
    <p:sldMasterId id="2147483752" r:id="rId6"/>
    <p:sldMasterId id="2147483754" r:id="rId7"/>
    <p:sldMasterId id="2147483756" r:id="rId8"/>
    <p:sldMasterId id="2147483758" r:id="rId9"/>
    <p:sldMasterId id="2147483760" r:id="rId10"/>
    <p:sldMasterId id="2147483762" r:id="rId11"/>
    <p:sldMasterId id="2147483764" r:id="rId12"/>
    <p:sldMasterId id="2147483766" r:id="rId13"/>
    <p:sldMasterId id="2147483768" r:id="rId14"/>
    <p:sldMasterId id="2147483770" r:id="rId15"/>
    <p:sldMasterId id="2147483772" r:id="rId16"/>
    <p:sldMasterId id="2147483774" r:id="rId17"/>
    <p:sldMasterId id="2147483776" r:id="rId18"/>
    <p:sldMasterId id="2147483778" r:id="rId19"/>
    <p:sldMasterId id="2147483780" r:id="rId20"/>
    <p:sldMasterId id="2147483782" r:id="rId21"/>
    <p:sldMasterId id="2147483784" r:id="rId22"/>
    <p:sldMasterId id="2147483786" r:id="rId23"/>
    <p:sldMasterId id="2147483788" r:id="rId24"/>
    <p:sldMasterId id="2147483790" r:id="rId25"/>
    <p:sldMasterId id="2147483792" r:id="rId26"/>
    <p:sldMasterId id="2147483794" r:id="rId27"/>
    <p:sldMasterId id="2147483796" r:id="rId28"/>
    <p:sldMasterId id="2147483798" r:id="rId29"/>
    <p:sldMasterId id="2147483800" r:id="rId30"/>
    <p:sldMasterId id="2147483802" r:id="rId31"/>
  </p:sldMasterIdLst>
  <p:notesMasterIdLst>
    <p:notesMasterId r:id="rId68"/>
  </p:notesMasterIdLst>
  <p:sldIdLst>
    <p:sldId id="257" r:id="rId32"/>
    <p:sldId id="258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300" r:id="rId61"/>
    <p:sldId id="304" r:id="rId62"/>
    <p:sldId id="305" r:id="rId63"/>
    <p:sldId id="307" r:id="rId64"/>
    <p:sldId id="306" r:id="rId65"/>
    <p:sldId id="308" r:id="rId66"/>
    <p:sldId id="30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Master" Target="slideMasters/slideMaster26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66" Type="http://schemas.openxmlformats.org/officeDocument/2006/relationships/slide" Target="slides/slide35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30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slide" Target="slides/slide33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0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8014B-18D9-432C-A3ED-57C00EB69271}" type="datetimeFigureOut">
              <a:rPr lang="en-IN" smtClean="0"/>
              <a:t>19-02-2025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0F823-51B8-41E3-B5F2-ACFBBD4C38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78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:a16="http://schemas.microsoft.com/office/drawing/2014/main" id="{16075393-E8C5-1E8F-9C6D-B5DB87A38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otes Placeholder">
            <a:extLst>
              <a:ext uri="{FF2B5EF4-FFF2-40B4-BE49-F238E27FC236}">
                <a16:creationId xmlns:a16="http://schemas.microsoft.com/office/drawing/2014/main" id="{BA7C0F33-A1DC-00FD-CEDE-4A7236247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otes Placeholder">
            <a:extLst>
              <a:ext uri="{FF2B5EF4-FFF2-40B4-BE49-F238E27FC236}">
                <a16:creationId xmlns:a16="http://schemas.microsoft.com/office/drawing/2014/main" id="{C20A2F14-9DE7-5AFD-01A7-9F4781E75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otes Placeholder">
            <a:extLst>
              <a:ext uri="{FF2B5EF4-FFF2-40B4-BE49-F238E27FC236}">
                <a16:creationId xmlns:a16="http://schemas.microsoft.com/office/drawing/2014/main" id="{7EBAD29C-0752-0CAF-B92F-BAD9C27D8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:a16="http://schemas.microsoft.com/office/drawing/2014/main" id="{532CF3F5-9391-04A7-84C2-17FAFF949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otes Placeholder">
            <a:extLst>
              <a:ext uri="{FF2B5EF4-FFF2-40B4-BE49-F238E27FC236}">
                <a16:creationId xmlns:a16="http://schemas.microsoft.com/office/drawing/2014/main" id="{F17AF976-E78E-E22E-A068-E1D346905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:a16="http://schemas.microsoft.com/office/drawing/2014/main" id="{F691F498-B69E-CAA4-19A8-9A1C2BEB7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otes Placeholder">
            <a:extLst>
              <a:ext uri="{FF2B5EF4-FFF2-40B4-BE49-F238E27FC236}">
                <a16:creationId xmlns:a16="http://schemas.microsoft.com/office/drawing/2014/main" id="{C882313E-7D0D-A7A0-3049-90726EA88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>
            <a:extLst>
              <a:ext uri="{FF2B5EF4-FFF2-40B4-BE49-F238E27FC236}">
                <a16:creationId xmlns:a16="http://schemas.microsoft.com/office/drawing/2014/main" id="{3376AFBD-711F-B522-150D-FCF1E9062C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>
            <a:extLst>
              <a:ext uri="{FF2B5EF4-FFF2-40B4-BE49-F238E27FC236}">
                <a16:creationId xmlns:a16="http://schemas.microsoft.com/office/drawing/2014/main" id="{6E018334-54DA-95A9-C194-263C8EA10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>
            <a:extLst>
              <a:ext uri="{FF2B5EF4-FFF2-40B4-BE49-F238E27FC236}">
                <a16:creationId xmlns:a16="http://schemas.microsoft.com/office/drawing/2014/main" id="{BCBDC6BD-5AEC-D803-D89F-F69EB7C9A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otes Placeholder">
            <a:extLst>
              <a:ext uri="{FF2B5EF4-FFF2-40B4-BE49-F238E27FC236}">
                <a16:creationId xmlns:a16="http://schemas.microsoft.com/office/drawing/2014/main" id="{F28246CE-D547-D283-38A7-2F4776FAC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>
            <a:extLst>
              <a:ext uri="{FF2B5EF4-FFF2-40B4-BE49-F238E27FC236}">
                <a16:creationId xmlns:a16="http://schemas.microsoft.com/office/drawing/2014/main" id="{E7C01733-211A-CF92-FC82-C9E104F45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>
            <a:extLst>
              <a:ext uri="{FF2B5EF4-FFF2-40B4-BE49-F238E27FC236}">
                <a16:creationId xmlns:a16="http://schemas.microsoft.com/office/drawing/2014/main" id="{107B3647-8932-A8CF-1B2D-EC81CD8BA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:a16="http://schemas.microsoft.com/office/drawing/2014/main" id="{E1DF008E-4626-5ADC-754F-74A9A50A6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otes Placeholder">
            <a:extLst>
              <a:ext uri="{FF2B5EF4-FFF2-40B4-BE49-F238E27FC236}">
                <a16:creationId xmlns:a16="http://schemas.microsoft.com/office/drawing/2014/main" id="{B791A6CD-15B0-FE10-DED8-171A6E7A8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>
            <a:extLst>
              <a:ext uri="{FF2B5EF4-FFF2-40B4-BE49-F238E27FC236}">
                <a16:creationId xmlns:a16="http://schemas.microsoft.com/office/drawing/2014/main" id="{E2D0DAA5-2D82-1385-93EC-331834C50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otes Placeholder">
            <a:extLst>
              <a:ext uri="{FF2B5EF4-FFF2-40B4-BE49-F238E27FC236}">
                <a16:creationId xmlns:a16="http://schemas.microsoft.com/office/drawing/2014/main" id="{3A7834FB-3220-3897-DB5E-14D5956C1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>
            <a:extLst>
              <a:ext uri="{FF2B5EF4-FFF2-40B4-BE49-F238E27FC236}">
                <a16:creationId xmlns:a16="http://schemas.microsoft.com/office/drawing/2014/main" id="{B4E33B69-CFEC-884E-84FF-1D8A246B5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otes Placeholder">
            <a:extLst>
              <a:ext uri="{FF2B5EF4-FFF2-40B4-BE49-F238E27FC236}">
                <a16:creationId xmlns:a16="http://schemas.microsoft.com/office/drawing/2014/main" id="{8D4319A7-D2B6-E63D-DC51-B8FEA2C78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otes Placeholder">
            <a:extLst>
              <a:ext uri="{FF2B5EF4-FFF2-40B4-BE49-F238E27FC236}">
                <a16:creationId xmlns:a16="http://schemas.microsoft.com/office/drawing/2014/main" id="{EE397C09-79E3-5F93-8246-26F401D74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otes Placeholder">
            <a:extLst>
              <a:ext uri="{FF2B5EF4-FFF2-40B4-BE49-F238E27FC236}">
                <a16:creationId xmlns:a16="http://schemas.microsoft.com/office/drawing/2014/main" id="{2E961503-A512-9D35-8EB0-B678CC1F7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otes Placeholder">
            <a:extLst>
              <a:ext uri="{FF2B5EF4-FFF2-40B4-BE49-F238E27FC236}">
                <a16:creationId xmlns:a16="http://schemas.microsoft.com/office/drawing/2014/main" id="{B6085F94-DB2A-2773-7A10-3EB32D480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otes Placeholder">
            <a:extLst>
              <a:ext uri="{FF2B5EF4-FFF2-40B4-BE49-F238E27FC236}">
                <a16:creationId xmlns:a16="http://schemas.microsoft.com/office/drawing/2014/main" id="{D9AA5A0B-1F87-389E-AC1C-A5A977FD7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otes Placeholder">
            <a:extLst>
              <a:ext uri="{FF2B5EF4-FFF2-40B4-BE49-F238E27FC236}">
                <a16:creationId xmlns:a16="http://schemas.microsoft.com/office/drawing/2014/main" id="{7FF4CBDA-C08A-5AED-3854-06A401CFB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>
            <a:extLst>
              <a:ext uri="{FF2B5EF4-FFF2-40B4-BE49-F238E27FC236}">
                <a16:creationId xmlns:a16="http://schemas.microsoft.com/office/drawing/2014/main" id="{CD6FAD72-B64E-2083-6D1D-9A887677F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>
            <a:extLst>
              <a:ext uri="{FF2B5EF4-FFF2-40B4-BE49-F238E27FC236}">
                <a16:creationId xmlns:a16="http://schemas.microsoft.com/office/drawing/2014/main" id="{36C0E077-FD26-3E2D-486D-E6D46683C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01B283F-1022-9417-A060-9D97FF5D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AAD3EBE-429C-9F94-8516-B30EA9873F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016A-0F9A-43E7-8C49-5662553889F7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4CEC1928-4221-D281-353C-1C042E00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462F-6E31-43FE-A6BF-DC46F9EDEDB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8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6816F0E-A329-F7B0-2D1F-A3610671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100" y="273844"/>
            <a:ext cx="10971804" cy="109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743BABC-1767-7BFB-DF2D-588208668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100" y="1577038"/>
            <a:ext cx="10971804" cy="45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F24AED1-481C-F52E-F5AB-741E7018E5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343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172CCB3-2B58-FD04-EF7B-9B371D47C3B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DF6943F-255C-4063-9864-C2AD59072B88}" type="datetimeFigureOut">
              <a:rPr lang="en-US"/>
              <a:pPr>
                <a:defRPr/>
              </a:pPr>
              <a:t>2/19/2025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AF6BFB6-B6D3-AEDC-F65C-651528BAA4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70C66E-8C42-4B4A-9757-87D62DBF6AA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8603" y="639097"/>
            <a:ext cx="733339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Review-2                           </a:t>
            </a:r>
            <a:r>
              <a:rPr lang="en-US" sz="4400" dirty="0"/>
              <a:t>(week 2&amp;3)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8577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6B854D-61C6-5446-5C73-CCE8CB09F9E3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3D2CCC19-12E5-4A2E-CB14-1BD37C46C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7614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740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BE0ED7-3AB3-D90A-F208-DCE67957765B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483" name="object 3">
            <a:extLst>
              <a:ext uri="{FF2B5EF4-FFF2-40B4-BE49-F238E27FC236}">
                <a16:creationId xmlns:a16="http://schemas.microsoft.com/office/drawing/2014/main" id="{7F48C86D-3C9B-F627-3AB8-183429FD1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522359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414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7B3132-E0E2-4889-C1B6-3EA7BAF2A904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22531" name="object 3">
            <a:extLst>
              <a:ext uri="{FF2B5EF4-FFF2-40B4-BE49-F238E27FC236}">
                <a16:creationId xmlns:a16="http://schemas.microsoft.com/office/drawing/2014/main" id="{D4B8A071-CEE6-DD3F-A426-9F121FB80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3784023" cy="177511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4FEA65B4-0D62-E6B7-CF5D-4A16D6644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2411557"/>
            <a:ext cx="4052455" cy="304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869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6E26D3-C0C2-63F3-0D79-376A6E5065EB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24579" name="object 3">
            <a:extLst>
              <a:ext uri="{FF2B5EF4-FFF2-40B4-BE49-F238E27FC236}">
                <a16:creationId xmlns:a16="http://schemas.microsoft.com/office/drawing/2014/main" id="{6F9CA9A0-3BFE-B914-1DB7-7E98368A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10320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823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4D5E51-3274-E327-D3DE-D89978C98F50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DEF37279-B9C7-B99A-F403-7DB2A5302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5016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423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4A721F-BB0C-47BD-4A39-5AAB2D6ADDF9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3E04750F-296A-C885-025D-7A1E613DF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891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438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6AD94E8-FCCF-D324-EA0D-2FD01738A16A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AB8C0799-DBD1-32CC-D7AF-B57C1A0D6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5990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776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086C79-EB8C-C7A7-21DA-DC61F9F02A05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2771" name="object 3">
            <a:extLst>
              <a:ext uri="{FF2B5EF4-FFF2-40B4-BE49-F238E27FC236}">
                <a16:creationId xmlns:a16="http://schemas.microsoft.com/office/drawing/2014/main" id="{2CD21ACF-CBA3-367C-17ED-48E817840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772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414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A39A869-FCB3-D721-BD85-6C6C251EA11B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4819" name="object 3">
            <a:extLst>
              <a:ext uri="{FF2B5EF4-FFF2-40B4-BE49-F238E27FC236}">
                <a16:creationId xmlns:a16="http://schemas.microsoft.com/office/drawing/2014/main" id="{ABD71BA2-E0C6-C1E6-972C-3D866572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16489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803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FBD87D-699F-E919-E198-B23153FA4BE5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6867" name="object 3">
            <a:extLst>
              <a:ext uri="{FF2B5EF4-FFF2-40B4-BE49-F238E27FC236}">
                <a16:creationId xmlns:a16="http://schemas.microsoft.com/office/drawing/2014/main" id="{DE0B20DD-7FD4-A09C-D108-CE1BB460C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5882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6868" name="object 4">
            <a:extLst>
              <a:ext uri="{FF2B5EF4-FFF2-40B4-BE49-F238E27FC236}">
                <a16:creationId xmlns:a16="http://schemas.microsoft.com/office/drawing/2014/main" id="{65CBB8A8-1B50-5903-E4EA-2692C9DBC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3697432"/>
            <a:ext cx="4052455" cy="191257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142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0F2B-497F-626F-A5C4-8F1566EF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12E8-ADCE-C56A-210E-E75B2A6A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60" y="2006221"/>
            <a:ext cx="9081220" cy="38628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 Installation of SQL server 2019.</a:t>
            </a:r>
          </a:p>
          <a:p>
            <a:pPr marL="0" indent="0">
              <a:buNone/>
            </a:pPr>
            <a:r>
              <a:rPr lang="en-US" dirty="0"/>
              <a:t>2.  System Databases.</a:t>
            </a:r>
          </a:p>
          <a:p>
            <a:pPr marL="0" indent="0">
              <a:buNone/>
            </a:pPr>
            <a:r>
              <a:rPr lang="en-US" dirty="0"/>
              <a:t>3.  Security :</a:t>
            </a:r>
          </a:p>
          <a:p>
            <a:pPr marL="0" indent="0">
              <a:buNone/>
            </a:pPr>
            <a:r>
              <a:rPr lang="en-US" dirty="0"/>
              <a:t>                  a). server roles.</a:t>
            </a:r>
          </a:p>
          <a:p>
            <a:pPr marL="0" indent="0">
              <a:buNone/>
            </a:pPr>
            <a:r>
              <a:rPr lang="en-US" dirty="0"/>
              <a:t>                  b).Database roles.</a:t>
            </a:r>
          </a:p>
          <a:p>
            <a:pPr marL="0" indent="0">
              <a:buNone/>
            </a:pPr>
            <a:r>
              <a:rPr lang="en-US" dirty="0"/>
              <a:t>4.Authentication</a:t>
            </a:r>
          </a:p>
          <a:p>
            <a:pPr marL="0" indent="0">
              <a:buNone/>
            </a:pPr>
            <a:r>
              <a:rPr lang="en-US" dirty="0"/>
              <a:t>5.</a:t>
            </a:r>
            <a:r>
              <a:rPr lang="en-IN" dirty="0"/>
              <a:t> SQL Sub-Languages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1861920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911B10-A432-5655-E78C-168BEE2F103B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8915" name="object 3">
            <a:extLst>
              <a:ext uri="{FF2B5EF4-FFF2-40B4-BE49-F238E27FC236}">
                <a16:creationId xmlns:a16="http://schemas.microsoft.com/office/drawing/2014/main" id="{2A30BD26-A35D-1063-894E-C5F24CFCB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0696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679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18A9B2-8105-2E4E-4D87-9E8AC1CD33AC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40963" name="object 3">
            <a:extLst>
              <a:ext uri="{FF2B5EF4-FFF2-40B4-BE49-F238E27FC236}">
                <a16:creationId xmlns:a16="http://schemas.microsoft.com/office/drawing/2014/main" id="{6293F12A-B755-8378-6921-B0F64A8A0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2635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129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84CA56F-B48D-2F63-AEF1-05ED3AAC7399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43011" name="object 3">
            <a:extLst>
              <a:ext uri="{FF2B5EF4-FFF2-40B4-BE49-F238E27FC236}">
                <a16:creationId xmlns:a16="http://schemas.microsoft.com/office/drawing/2014/main" id="{B4B8399B-48EB-05C4-B5B3-BA6AEA02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6856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2204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898C74-8102-434A-D9AC-FE3FB000DB53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015C4F-D8C6-9892-C27A-2DABBCA5D56A}"/>
              </a:ext>
            </a:extLst>
          </p:cNvPr>
          <p:cNvSpPr txBox="1"/>
          <p:nvPr/>
        </p:nvSpPr>
        <p:spPr>
          <a:xfrm>
            <a:off x="4061114" y="4679157"/>
            <a:ext cx="227301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CU15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45060" name="object 4">
            <a:extLst>
              <a:ext uri="{FF2B5EF4-FFF2-40B4-BE49-F238E27FC236}">
                <a16:creationId xmlns:a16="http://schemas.microsoft.com/office/drawing/2014/main" id="{ABC36410-BD36-193F-24B6-3F029830D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5772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0009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5CCA0A-E611-AD1E-69FA-0C2FF6DCBAD6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47107" name="object 3">
            <a:extLst>
              <a:ext uri="{FF2B5EF4-FFF2-40B4-BE49-F238E27FC236}">
                <a16:creationId xmlns:a16="http://schemas.microsoft.com/office/drawing/2014/main" id="{6F656E9E-754F-D36F-6286-EEC1316C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360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626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387E92-71E9-9466-ECE7-7482B4859B2A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49155" name="object 3">
            <a:extLst>
              <a:ext uri="{FF2B5EF4-FFF2-40B4-BE49-F238E27FC236}">
                <a16:creationId xmlns:a16="http://schemas.microsoft.com/office/drawing/2014/main" id="{B1DA1ED7-5873-6D0B-A992-AFEE67FD5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6531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368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8E29F7-F37B-B598-A2B1-434D59B23B86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0C0861E7-4A9A-90BF-2CAA-C470323BB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1378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358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C0A0C3-5FB1-DC3E-777C-C5E3ECEAC1CF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5E75B315-BE05-2C08-BA18-178A192F0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05774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054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73F1A06-A015-B217-165D-7E51D6E796A1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55299" name="object 3">
            <a:extLst>
              <a:ext uri="{FF2B5EF4-FFF2-40B4-BE49-F238E27FC236}">
                <a16:creationId xmlns:a16="http://schemas.microsoft.com/office/drawing/2014/main" id="{EA1BFFC7-3B28-A374-0BFD-BBBFAC96C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06098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01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AAAFC7A-1F55-0ABD-D1F5-A769F7420DEE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57347" name="object 3">
            <a:extLst>
              <a:ext uri="{FF2B5EF4-FFF2-40B4-BE49-F238E27FC236}">
                <a16:creationId xmlns:a16="http://schemas.microsoft.com/office/drawing/2014/main" id="{C8353EC3-8FD7-DCAC-B894-E9C46448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068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57348" name="object 4">
            <a:extLst>
              <a:ext uri="{FF2B5EF4-FFF2-40B4-BE49-F238E27FC236}">
                <a16:creationId xmlns:a16="http://schemas.microsoft.com/office/drawing/2014/main" id="{EE227915-5E09-FA9D-0767-98CB3BD9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3909579"/>
            <a:ext cx="4052455" cy="44161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607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23ED18-A736-AFC0-B46A-A9422364048A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4099" name="object 3">
            <a:extLst>
              <a:ext uri="{FF2B5EF4-FFF2-40B4-BE49-F238E27FC236}">
                <a16:creationId xmlns:a16="http://schemas.microsoft.com/office/drawing/2014/main" id="{94F1683D-8C72-0713-920D-C6AA08336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291270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324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F364-6C35-9B05-22AA-23CCED6D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databases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FDE8-C5E5-5490-3DE8-94DD31D0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6 System databases namely,</a:t>
            </a:r>
          </a:p>
          <a:p>
            <a:endParaRPr lang="en-US" dirty="0"/>
          </a:p>
          <a:p>
            <a:r>
              <a:rPr lang="en-US" dirty="0"/>
              <a:t>                               1.Master</a:t>
            </a:r>
          </a:p>
          <a:p>
            <a:r>
              <a:rPr lang="en-US" dirty="0"/>
              <a:t>                               2.Model</a:t>
            </a:r>
          </a:p>
          <a:p>
            <a:r>
              <a:rPr lang="en-US" dirty="0"/>
              <a:t>                               3.msDB</a:t>
            </a:r>
          </a:p>
          <a:p>
            <a:r>
              <a:rPr lang="en-US" dirty="0"/>
              <a:t>                               4.TempDB</a:t>
            </a:r>
          </a:p>
          <a:p>
            <a:r>
              <a:rPr lang="en-US" dirty="0"/>
              <a:t>                               5.Resources</a:t>
            </a:r>
          </a:p>
          <a:p>
            <a:r>
              <a:rPr lang="en-US" dirty="0"/>
              <a:t>  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447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23CDA-1E9E-06B7-67A2-71D51009AC8E}"/>
              </a:ext>
            </a:extLst>
          </p:cNvPr>
          <p:cNvSpPr txBox="1"/>
          <p:nvPr/>
        </p:nvSpPr>
        <p:spPr>
          <a:xfrm>
            <a:off x="1358900" y="906663"/>
            <a:ext cx="8801100" cy="502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Master 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1. Records all the system-level information of SQL Server.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2. such as server configuration settings, login accounts, system-wide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metadata, and  information about all other Databases.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3. SQL Server cannot start if the 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master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database is unavailable.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1. The 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database is used as the template for all databases created on    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alibri" panose="020F0502020204030204" pitchFamily="34" charset="0"/>
              <a:buChar char=" 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SQL Server.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2.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Any settings or objects added to the model database are automatically 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copied to new databases.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87988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8F0FC-D630-44C6-4EF5-219098D2B2FD}"/>
              </a:ext>
            </a:extLst>
          </p:cNvPr>
          <p:cNvSpPr txBox="1"/>
          <p:nvPr/>
        </p:nvSpPr>
        <p:spPr>
          <a:xfrm>
            <a:off x="952500" y="916514"/>
            <a:ext cx="8928100" cy="5049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 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by SQL Server Agent to store information about scheduled jobs, alerts, operators, and backup history.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Critical for managing and automating tasks in SQL Server.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default, msDB uses the simple recovery model. If we use the backup and restore history tables, we recommend to use the full recovery model for msDB.</a:t>
            </a:r>
          </a:p>
          <a:p>
            <a:pPr lvl="0">
              <a:lnSpc>
                <a:spcPct val="115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TempDB :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temporary workspace used to store temporary tables, temporary stored procedures, and intermediate results.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database is recreated every time the SQL Server service is restarted, meaning all data stored in tempdb is temporary and non-persistent.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Permanent objects cannot be created in this database.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23365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EFA70A-D7E6-EA76-614A-A1AB783C634E}"/>
              </a:ext>
            </a:extLst>
          </p:cNvPr>
          <p:cNvSpPr txBox="1"/>
          <p:nvPr/>
        </p:nvSpPr>
        <p:spPr>
          <a:xfrm>
            <a:off x="381000" y="338941"/>
            <a:ext cx="869950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Server Roles </a:t>
            </a:r>
            <a:r>
              <a:rPr lang="en-IN" b="1" dirty="0"/>
              <a:t>: we have 8  fixed server roles which cannot be change or alter,</a:t>
            </a:r>
          </a:p>
          <a:p>
            <a:r>
              <a:rPr lang="en-IN" dirty="0"/>
              <a:t>(</a:t>
            </a:r>
            <a:r>
              <a:rPr lang="en-IN" dirty="0">
                <a:effectLst/>
                <a:latin typeface="Segoe UI" panose="020B0502040204020203" pitchFamily="34" charset="0"/>
              </a:rPr>
              <a:t>sp_srvrolepermission [securityadmin])</a:t>
            </a:r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b="1" dirty="0"/>
              <a:t>Role</a:t>
            </a:r>
            <a:r>
              <a:rPr lang="en-IN" dirty="0"/>
              <a:t>	                      </a:t>
            </a:r>
            <a:r>
              <a:rPr lang="en-IN" b="1" dirty="0"/>
              <a:t>Description</a:t>
            </a:r>
          </a:p>
          <a:p>
            <a:r>
              <a:rPr lang="en-IN" dirty="0"/>
              <a:t>sysadmin      ====&gt; Full control over the entire SQL Server instance.</a:t>
            </a:r>
          </a:p>
          <a:p>
            <a:endParaRPr lang="en-IN" dirty="0"/>
          </a:p>
          <a:p>
            <a:r>
              <a:rPr lang="en-IN" dirty="0"/>
              <a:t>serveradmin   ====&gt; Can configure server-wide settings.</a:t>
            </a:r>
          </a:p>
          <a:p>
            <a:endParaRPr lang="en-IN" dirty="0"/>
          </a:p>
          <a:p>
            <a:r>
              <a:rPr lang="en-IN" dirty="0"/>
              <a:t>securityadmin ====&gt; Manages logins and server-level security settings.</a:t>
            </a:r>
          </a:p>
          <a:p>
            <a:endParaRPr lang="en-IN" dirty="0"/>
          </a:p>
          <a:p>
            <a:r>
              <a:rPr lang="en-IN" dirty="0"/>
              <a:t>processadmin  ====&gt; Can terminate running processes.</a:t>
            </a:r>
          </a:p>
          <a:p>
            <a:endParaRPr lang="en-IN" dirty="0"/>
          </a:p>
          <a:p>
            <a:r>
              <a:rPr lang="en-IN" dirty="0"/>
              <a:t>setupadmin    ====&gt; Can manage linked servers.</a:t>
            </a:r>
          </a:p>
          <a:p>
            <a:endParaRPr lang="en-IN" dirty="0"/>
          </a:p>
          <a:p>
            <a:r>
              <a:rPr lang="en-IN" dirty="0"/>
              <a:t>diskadmin     ====&gt; Manages disk-related operations.</a:t>
            </a:r>
          </a:p>
          <a:p>
            <a:endParaRPr lang="en-IN" dirty="0"/>
          </a:p>
          <a:p>
            <a:r>
              <a:rPr lang="en-IN" dirty="0"/>
              <a:t>dbcreator     ====&gt; Can create, alter, and restore databases.</a:t>
            </a:r>
          </a:p>
          <a:p>
            <a:endParaRPr lang="en-IN" dirty="0"/>
          </a:p>
          <a:p>
            <a:r>
              <a:rPr lang="en-IN" dirty="0"/>
              <a:t>bulkadmin     ====&gt; Can run BULK INSERT operations.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45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7AD85-78D1-086C-C4E6-15757FCB437F}"/>
              </a:ext>
            </a:extLst>
          </p:cNvPr>
          <p:cNvSpPr txBox="1"/>
          <p:nvPr/>
        </p:nvSpPr>
        <p:spPr>
          <a:xfrm>
            <a:off x="1289050" y="335845"/>
            <a:ext cx="96139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Database Roles : we have 9 fixed database roles </a:t>
            </a:r>
          </a:p>
          <a:p>
            <a:r>
              <a:rPr lang="en-IN" b="1" dirty="0"/>
              <a:t>(</a:t>
            </a:r>
            <a:r>
              <a:rPr lang="en-IN" dirty="0">
                <a:effectLst/>
                <a:latin typeface="Segoe UI" panose="020B0502040204020203" pitchFamily="34" charset="0"/>
              </a:rPr>
              <a:t>sp_dbfixedrolepermission db_owner</a:t>
            </a:r>
            <a:r>
              <a:rPr lang="en-IN" b="1" dirty="0">
                <a:effectLst/>
                <a:latin typeface="Segoe UI" panose="020B0502040204020203" pitchFamily="34" charset="0"/>
              </a:rPr>
              <a:t>)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  Roles	                       Description</a:t>
            </a:r>
          </a:p>
          <a:p>
            <a:r>
              <a:rPr lang="en-IN" dirty="0"/>
              <a:t>db_owner	  ====&gt; Full control over the database.</a:t>
            </a:r>
          </a:p>
          <a:p>
            <a:endParaRPr lang="en-IN" dirty="0"/>
          </a:p>
          <a:p>
            <a:r>
              <a:rPr lang="en-IN" dirty="0"/>
              <a:t>db_securityadmin  ====&gt;	Manages database security.</a:t>
            </a:r>
          </a:p>
          <a:p>
            <a:endParaRPr lang="en-IN" dirty="0"/>
          </a:p>
          <a:p>
            <a:r>
              <a:rPr lang="en-IN" dirty="0"/>
              <a:t>db_accessadmin	  ====&gt; Controls database access.</a:t>
            </a:r>
          </a:p>
          <a:p>
            <a:endParaRPr lang="en-IN" dirty="0"/>
          </a:p>
          <a:p>
            <a:r>
              <a:rPr lang="en-IN" dirty="0"/>
              <a:t>db_backupoperator ====&gt;	Can back up the database.</a:t>
            </a:r>
          </a:p>
          <a:p>
            <a:endParaRPr lang="en-IN" dirty="0"/>
          </a:p>
          <a:p>
            <a:r>
              <a:rPr lang="en-IN" dirty="0"/>
              <a:t>db_ddladmin	  ====&gt; Can execute DDL commands (CREATE, ALTER, DROP)</a:t>
            </a:r>
          </a:p>
          <a:p>
            <a:r>
              <a:rPr lang="en-IN" dirty="0"/>
              <a:t>.</a:t>
            </a:r>
          </a:p>
          <a:p>
            <a:r>
              <a:rPr lang="en-IN" dirty="0"/>
              <a:t>db_datawriter	  ====&gt; Can insert, update, and delete data.</a:t>
            </a:r>
          </a:p>
          <a:p>
            <a:endParaRPr lang="en-IN" dirty="0"/>
          </a:p>
          <a:p>
            <a:r>
              <a:rPr lang="en-IN" dirty="0"/>
              <a:t>db_datareader	  ====&gt; Can read all tables.</a:t>
            </a:r>
          </a:p>
          <a:p>
            <a:endParaRPr lang="en-IN" dirty="0"/>
          </a:p>
          <a:p>
            <a:r>
              <a:rPr lang="en-IN" dirty="0"/>
              <a:t>db_denydatawriter ====&gt;	Cannot insert, update, or delete data.</a:t>
            </a:r>
          </a:p>
          <a:p>
            <a:endParaRPr lang="en-IN" dirty="0"/>
          </a:p>
          <a:p>
            <a:r>
              <a:rPr lang="en-IN" dirty="0"/>
              <a:t>db_denydatareader ====&gt;	Cannot read any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90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58A983-1F8E-179E-43F2-DC6485378717}"/>
              </a:ext>
            </a:extLst>
          </p:cNvPr>
          <p:cNvSpPr txBox="1"/>
          <p:nvPr/>
        </p:nvSpPr>
        <p:spPr>
          <a:xfrm>
            <a:off x="901700" y="538540"/>
            <a:ext cx="99060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Authentications </a:t>
            </a:r>
          </a:p>
          <a:p>
            <a:r>
              <a:rPr lang="en-IN" sz="2800" b="1" dirty="0"/>
              <a:t>             </a:t>
            </a:r>
            <a:r>
              <a:rPr lang="en-IN" sz="2400" dirty="0"/>
              <a:t>we have 2 types of  authentications:</a:t>
            </a:r>
          </a:p>
          <a:p>
            <a:r>
              <a:rPr lang="en-IN" sz="2400" dirty="0"/>
              <a:t>	                   </a:t>
            </a:r>
            <a:r>
              <a:rPr lang="en-IN" sz="2400" b="1" dirty="0"/>
              <a:t>1.SQL server authentication</a:t>
            </a:r>
          </a:p>
          <a:p>
            <a:r>
              <a:rPr lang="en-IN" sz="2400" dirty="0"/>
              <a:t>		                  Who have SQL server access they will connect</a:t>
            </a:r>
          </a:p>
          <a:p>
            <a:r>
              <a:rPr lang="en-IN" sz="2400" dirty="0"/>
              <a:t>                                           using SQL  server authentication</a:t>
            </a:r>
          </a:p>
          <a:p>
            <a:endParaRPr lang="en-IN" sz="2400" dirty="0"/>
          </a:p>
          <a:p>
            <a:r>
              <a:rPr lang="en-IN" sz="2400" dirty="0"/>
              <a:t>	                    </a:t>
            </a:r>
            <a:r>
              <a:rPr lang="en-IN" sz="2400" b="1" dirty="0"/>
              <a:t>2.Windwos authentication</a:t>
            </a:r>
          </a:p>
          <a:p>
            <a:r>
              <a:rPr lang="en-IN" sz="2400" dirty="0"/>
              <a:t>		                 Who have admin access to windows machine they</a:t>
            </a:r>
          </a:p>
          <a:p>
            <a:r>
              <a:rPr lang="en-IN" sz="2400" dirty="0"/>
              <a:t>                                         will connect using windows account</a:t>
            </a:r>
          </a:p>
          <a:p>
            <a:endParaRPr lang="en-IN" sz="2400" dirty="0"/>
          </a:p>
          <a:p>
            <a:r>
              <a:rPr lang="en-IN" sz="2400" dirty="0"/>
              <a:t>              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75005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2C5CB2-4F14-E262-AC4B-F23A5FD14417}"/>
              </a:ext>
            </a:extLst>
          </p:cNvPr>
          <p:cNvSpPr txBox="1"/>
          <p:nvPr/>
        </p:nvSpPr>
        <p:spPr>
          <a:xfrm>
            <a:off x="520700" y="387316"/>
            <a:ext cx="9029700" cy="608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Aft>
                <a:spcPts val="800"/>
              </a:spcAft>
              <a:tabLst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 Sub-Languages: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tabLst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In SQL we have 5 sub-languages or commands, namely: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DDL (Data Definition Language)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Commands used to define and manage database structure.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Examples: CREATE, ALTER, DROP, TRUNCATE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DML (Data Manipulation Language)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Commands used to manipulate data within the database.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Examples: INSERT, UPDATE, DELETE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DQL (Data Query Language)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Commands used to retrieve data from the database.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Example: SELECT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TCL (Transaction Control Language)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Commands to manage transactions.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Examples: COMMIT, ROLLBACK,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482975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DCL (Data Control Language)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Commands to control access to data.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Examples: GRANT, REVOKE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  <a:tabLst>
                <a:tab pos="3482975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885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A8F3FE1-F8DA-7DEB-3615-5FB582F5C7D9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6147" name="object 3">
            <a:extLst>
              <a:ext uri="{FF2B5EF4-FFF2-40B4-BE49-F238E27FC236}">
                <a16:creationId xmlns:a16="http://schemas.microsoft.com/office/drawing/2014/main" id="{E6D637EF-1B79-F163-B80B-4D03B0BF6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273519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780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5E622AE-B806-319B-4212-15F7006C9454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1ABFE54E-E8F2-E89A-A84D-A3BBB66DF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664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728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9DE965-5D05-2FFE-4324-ED1FF8565089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10243" name="object 3">
            <a:extLst>
              <a:ext uri="{FF2B5EF4-FFF2-40B4-BE49-F238E27FC236}">
                <a16:creationId xmlns:a16="http://schemas.microsoft.com/office/drawing/2014/main" id="{CFFC0F58-7DE2-CC8A-3F21-49309C2F6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0696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887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03DADB-95F1-9A38-C0E6-8FA2BE280B1C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12291" name="object 3">
            <a:extLst>
              <a:ext uri="{FF2B5EF4-FFF2-40B4-BE49-F238E27FC236}">
                <a16:creationId xmlns:a16="http://schemas.microsoft.com/office/drawing/2014/main" id="{894DCE2C-CD0C-1D44-150A-E68096D5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4583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389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4BC2B1-71A6-A491-5814-2A0459D92DFF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39" name="object 3">
            <a:extLst>
              <a:ext uri="{FF2B5EF4-FFF2-40B4-BE49-F238E27FC236}">
                <a16:creationId xmlns:a16="http://schemas.microsoft.com/office/drawing/2014/main" id="{41E273CA-6147-EF10-64D1-80EBCB92A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07939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6094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1E493FA-6E5E-9435-89F3-A3A57EDEB621}"/>
              </a:ext>
            </a:extLst>
          </p:cNvPr>
          <p:cNvSpPr txBox="1"/>
          <p:nvPr/>
        </p:nvSpPr>
        <p:spPr>
          <a:xfrm>
            <a:off x="5207362" y="321470"/>
            <a:ext cx="1777278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6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750" spc="-3" dirty="0">
                <a:latin typeface="Calibri"/>
                <a:cs typeface="Calibri"/>
              </a:rPr>
              <a:t>SQ</a:t>
            </a:r>
            <a:r>
              <a:rPr sz="750" dirty="0">
                <a:latin typeface="Calibri"/>
                <a:cs typeface="Calibri"/>
              </a:rPr>
              <a:t>L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s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rv</a:t>
            </a:r>
            <a:r>
              <a:rPr sz="750" spc="-7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r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Calibri"/>
                <a:cs typeface="Calibri"/>
              </a:rPr>
              <a:t>2</a:t>
            </a:r>
            <a:r>
              <a:rPr sz="750" dirty="0">
                <a:latin typeface="Calibri"/>
                <a:cs typeface="Calibri"/>
              </a:rPr>
              <a:t>0</a:t>
            </a:r>
            <a:r>
              <a:rPr sz="750" spc="-7" dirty="0">
                <a:latin typeface="Calibri"/>
                <a:cs typeface="Calibri"/>
              </a:rPr>
              <a:t>1</a:t>
            </a:r>
            <a:r>
              <a:rPr sz="750" dirty="0">
                <a:latin typeface="Calibri"/>
                <a:cs typeface="Calibri"/>
              </a:rPr>
              <a:t>9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dirty="0">
                <a:latin typeface="Calibri"/>
                <a:cs typeface="Calibri"/>
              </a:rPr>
              <a:t>V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3" dirty="0">
                <a:latin typeface="Calibri"/>
                <a:cs typeface="Calibri"/>
              </a:rPr>
              <a:t>EN</a:t>
            </a:r>
            <a:r>
              <a:rPr sz="750" dirty="0">
                <a:latin typeface="Calibri"/>
                <a:cs typeface="Calibri"/>
              </a:rPr>
              <a:t>D</a:t>
            </a:r>
            <a:r>
              <a:rPr sz="750" spc="-24" dirty="0">
                <a:latin typeface="Times New Roman"/>
                <a:cs typeface="Times New Roman"/>
              </a:rPr>
              <a:t> </a:t>
            </a:r>
            <a:r>
              <a:rPr sz="750" spc="3" dirty="0">
                <a:latin typeface="Calibri"/>
                <a:cs typeface="Calibri"/>
              </a:rPr>
              <a:t>o</a:t>
            </a:r>
            <a:r>
              <a:rPr sz="750" dirty="0">
                <a:latin typeface="Calibri"/>
                <a:cs typeface="Calibri"/>
              </a:rPr>
              <a:t>n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alibri"/>
                <a:cs typeface="Calibri"/>
              </a:rPr>
              <a:t>USV</a:t>
            </a:r>
            <a:r>
              <a:rPr sz="750" spc="-7" dirty="0">
                <a:latin typeface="Calibri"/>
                <a:cs typeface="Calibri"/>
              </a:rPr>
              <a:t>A</a:t>
            </a:r>
            <a:r>
              <a:rPr sz="750" spc="3" dirty="0">
                <a:latin typeface="Calibri"/>
                <a:cs typeface="Calibri"/>
              </a:rPr>
              <a:t>N</a:t>
            </a:r>
            <a:r>
              <a:rPr sz="750" spc="-3" dirty="0">
                <a:latin typeface="Calibri"/>
                <a:cs typeface="Calibri"/>
              </a:rPr>
              <a:t>-</a:t>
            </a:r>
            <a:r>
              <a:rPr sz="750" dirty="0">
                <a:latin typeface="Calibri"/>
                <a:cs typeface="Calibri"/>
              </a:rPr>
              <a:t>M</a:t>
            </a:r>
            <a:r>
              <a:rPr sz="750" spc="-3" dirty="0">
                <a:latin typeface="Calibri"/>
                <a:cs typeface="Calibri"/>
              </a:rPr>
              <a:t>E</a:t>
            </a:r>
            <a:r>
              <a:rPr sz="750" spc="-10" dirty="0">
                <a:latin typeface="Calibri"/>
                <a:cs typeface="Calibri"/>
              </a:rPr>
              <a:t>S</a:t>
            </a:r>
            <a:r>
              <a:rPr sz="750" dirty="0">
                <a:latin typeface="Calibri"/>
                <a:cs typeface="Calibri"/>
              </a:rPr>
              <a:t>3</a:t>
            </a:r>
            <a:r>
              <a:rPr sz="750" spc="-7" dirty="0">
                <a:latin typeface="Calibri"/>
                <a:cs typeface="Calibri"/>
              </a:rPr>
              <a:t>0</a:t>
            </a:r>
            <a:r>
              <a:rPr sz="750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87" name="object 3">
            <a:extLst>
              <a:ext uri="{FF2B5EF4-FFF2-40B4-BE49-F238E27FC236}">
                <a16:creationId xmlns:a16="http://schemas.microsoft.com/office/drawing/2014/main" id="{F0A7AFD9-C731-AE6B-09D2-63B7B0DFE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5"/>
            <a:ext cx="4052455" cy="30057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29948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{28A6A28D-42F4-443E-B85A-36FA6CEFBA64}tf56160789_win32</Template>
  <TotalTime>359</TotalTime>
  <Words>873</Words>
  <Application>Microsoft Office PowerPoint</Application>
  <PresentationFormat>Widescreen</PresentationFormat>
  <Paragraphs>134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36</vt:i4>
      </vt:variant>
    </vt:vector>
  </HeadingPairs>
  <TitlesOfParts>
    <vt:vector size="72" baseType="lpstr">
      <vt:lpstr>Aptos</vt:lpstr>
      <vt:lpstr>Bookman Old Style</vt:lpstr>
      <vt:lpstr>Calibri</vt:lpstr>
      <vt:lpstr>Courier New</vt:lpstr>
      <vt:lpstr>Franklin Gothic Book</vt:lpstr>
      <vt:lpstr>Segoe UI</vt:lpstr>
      <vt:lpstr>Symbol</vt:lpstr>
      <vt:lpstr>Times New Roman</vt:lpstr>
      <vt:lpstr>Custom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Review-2                           (week 2&amp;3)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Shridhar, Chandrashekhar</dc:creator>
  <cp:lastModifiedBy>Shridhar, Chandrashekhar</cp:lastModifiedBy>
  <cp:revision>4</cp:revision>
  <dcterms:created xsi:type="dcterms:W3CDTF">2025-02-18T04:34:49Z</dcterms:created>
  <dcterms:modified xsi:type="dcterms:W3CDTF">2025-02-19T11:09:16Z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d14134a-0d90-4196-983c-7319d186aedf_Enabled">
    <vt:lpwstr>true</vt:lpwstr>
  </property>
  <property fmtid="{D5CDD505-2E9C-101B-9397-08002B2CF9AE}" pid="4" name="MSIP_Label_fd14134a-0d90-4196-983c-7319d186aedf_SetDate">
    <vt:lpwstr>2025-02-18T09:40:54Z</vt:lpwstr>
  </property>
  <property fmtid="{D5CDD505-2E9C-101B-9397-08002B2CF9AE}" pid="5" name="MSIP_Label_fd14134a-0d90-4196-983c-7319d186aedf_Method">
    <vt:lpwstr>Privileged</vt:lpwstr>
  </property>
  <property fmtid="{D5CDD505-2E9C-101B-9397-08002B2CF9AE}" pid="6" name="MSIP_Label_fd14134a-0d90-4196-983c-7319d186aedf_Name">
    <vt:lpwstr>Public - General</vt:lpwstr>
  </property>
  <property fmtid="{D5CDD505-2E9C-101B-9397-08002B2CF9AE}" pid="7" name="MSIP_Label_fd14134a-0d90-4196-983c-7319d186aedf_SiteId">
    <vt:lpwstr>a0424ab4-6c17-4615-99fe-ec15cd70614f</vt:lpwstr>
  </property>
  <property fmtid="{D5CDD505-2E9C-101B-9397-08002B2CF9AE}" pid="8" name="MSIP_Label_fd14134a-0d90-4196-983c-7319d186aedf_ActionId">
    <vt:lpwstr>6e0c0f03-1eb7-4441-89cd-50f10f127ca0</vt:lpwstr>
  </property>
  <property fmtid="{D5CDD505-2E9C-101B-9397-08002B2CF9AE}" pid="9" name="MSIP_Label_fd14134a-0d90-4196-983c-7319d186aedf_ContentBits">
    <vt:lpwstr>0</vt:lpwstr>
  </property>
  <property fmtid="{D5CDD505-2E9C-101B-9397-08002B2CF9AE}" pid="10" name="MSIP_Label_fd14134a-0d90-4196-983c-7319d186aedf_Tag">
    <vt:lpwstr>10, 0, 1, 1</vt:lpwstr>
  </property>
</Properties>
</file>